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95" r:id="rId3"/>
    <p:sldId id="263" r:id="rId4"/>
    <p:sldId id="292" r:id="rId5"/>
    <p:sldId id="309" r:id="rId6"/>
    <p:sldId id="307" r:id="rId7"/>
    <p:sldId id="311" r:id="rId8"/>
    <p:sldId id="308" r:id="rId9"/>
    <p:sldId id="310" r:id="rId10"/>
    <p:sldId id="294" r:id="rId11"/>
    <p:sldId id="283" r:id="rId12"/>
    <p:sldId id="312" r:id="rId13"/>
    <p:sldId id="288" r:id="rId14"/>
    <p:sldId id="313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97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97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A07ADC3-9AE1-4BCE-B97D-2D2C2F5775E7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43"/>
            <a:ext cx="2946247" cy="49697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9643"/>
            <a:ext cx="2946246" cy="49697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2806884-9721-46B8-825B-74895DD4B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E59DF-2778-45E7-BE7E-CDFAAE5025BF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6A3444-6267-4226-8731-D86F24331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5AC62-48A4-41D9-94CA-A70F12CF61A3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B211-80CE-43F0-BBF7-A3A039DAA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60E1-D52A-44F7-96F3-4D7008CA2C71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9910-F865-488E-90D2-E491A3F04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F0A3-0329-4EA0-8832-2F882BEFC080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BDA5-C181-46A0-ABA4-569E9B53D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0CF1-30FF-4805-B8AB-564E455B8F67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D06E-F5BA-46DE-B84E-6D4D81423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CBD6-2C03-4265-B144-69CF891AF32A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B7D0-E157-4280-A51F-DC43EC36D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37E787-B28B-4052-AA84-E1D488865D2A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FD5E-F7A7-4282-81CC-7C23EF1D5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90C0-1869-49B1-B00D-8B56A93C481C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ADFFF-80A9-435C-BAC4-FDCF1E574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02CC-D084-47F1-A0AC-E85AD886138C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AD103-B93F-41F4-BB6A-6785A2AA3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7C054-045A-4D3F-8178-E78D5B8CC1DA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F5AD-DD39-47E5-BAFA-8535BE966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D200-2707-4307-8E60-684E04BEAC2A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FDD72-4D08-40D0-9B19-602761EF4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F913BB-0B03-4373-A97A-59922DD921E0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2BF9A8-01DF-4473-A59F-92EE80AF8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7" r:id="rId2"/>
    <p:sldLayoutId id="2147483828" r:id="rId3"/>
    <p:sldLayoutId id="2147483829" r:id="rId4"/>
    <p:sldLayoutId id="2147483836" r:id="rId5"/>
    <p:sldLayoutId id="2147483837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DFC3F4434E5140FEC9C73B54AE293F37A1CEF20D8500ECBFEF8A6EB0BC948C1A3F09AF1F2d7T5G" TargetMode="External"/><Relationship Id="rId2" Type="http://schemas.openxmlformats.org/officeDocument/2006/relationships/hyperlink" Target="consultantplus://offline/ref=CDFC3F4434E5140FEC9C73B54AE293F37A1CEF20D8500ECBFEF8A6EB0BC948C1A3F09AF7F7d7T8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2571750"/>
          </a:xfrm>
        </p:spPr>
        <p:txBody>
          <a:bodyPr/>
          <a:lstStyle/>
          <a:p>
            <a:pPr algn="ctr" eaLnBrk="1" hangingPunct="1"/>
            <a:r>
              <a:rPr lang="ru-RU" sz="3500" dirty="0" smtClean="0">
                <a:solidFill>
                  <a:srgbClr val="0F06BA"/>
                </a:solidFill>
              </a:rPr>
              <a:t/>
            </a:r>
            <a:br>
              <a:rPr lang="ru-RU" sz="3500" dirty="0" smtClean="0">
                <a:solidFill>
                  <a:srgbClr val="0F06BA"/>
                </a:solidFill>
              </a:rPr>
            </a:br>
            <a:r>
              <a:rPr lang="ru-RU" sz="3500" dirty="0" smtClean="0">
                <a:solidFill>
                  <a:srgbClr val="0F06BA"/>
                </a:solidFill>
              </a:rPr>
              <a:t/>
            </a:r>
            <a:br>
              <a:rPr lang="ru-RU" sz="3500" dirty="0" smtClean="0">
                <a:solidFill>
                  <a:srgbClr val="0F06BA"/>
                </a:solidFill>
              </a:rPr>
            </a:br>
            <a:r>
              <a:rPr lang="ru-RU" b="1" dirty="0"/>
              <a:t>ОРГАНИЗАЦИЯ ПРОВЕДЕНИЯ КАПИТАЛЬНОГО РЕМОНТА ОБЩЕГО ИМУЩЕСТВА В МНОГОКВАРТИРНЫХ ДОМАХ</a:t>
            </a:r>
            <a:r>
              <a:rPr lang="ru-RU" b="1" dirty="0" smtClean="0">
                <a:solidFill>
                  <a:srgbClr val="0F06BA"/>
                </a:solidFill>
              </a:rPr>
              <a:t/>
            </a:r>
            <a:br>
              <a:rPr lang="ru-RU" b="1" dirty="0" smtClean="0">
                <a:solidFill>
                  <a:srgbClr val="0F06BA"/>
                </a:solidFill>
              </a:rPr>
            </a:br>
            <a:r>
              <a:rPr lang="en-US" sz="3500" dirty="0" smtClean="0">
                <a:solidFill>
                  <a:srgbClr val="0F06BA"/>
                </a:solidFill>
              </a:rPr>
              <a:t/>
            </a:r>
            <a:br>
              <a:rPr lang="en-US" sz="3500" dirty="0" smtClean="0">
                <a:solidFill>
                  <a:srgbClr val="0F06BA"/>
                </a:solidFill>
              </a:rPr>
            </a:br>
            <a:endParaRPr lang="ru-RU" sz="3500" dirty="0" smtClean="0">
              <a:solidFill>
                <a:srgbClr val="0F06B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22503" y="423652"/>
            <a:ext cx="8382000" cy="1069975"/>
          </a:xfrm>
        </p:spPr>
        <p:txBody>
          <a:bodyPr/>
          <a:lstStyle/>
          <a:p>
            <a:pPr algn="ctr"/>
            <a:r>
              <a:rPr lang="ru-RU" sz="2400" b="1" dirty="0" smtClean="0"/>
              <a:t>Формирование Фонда капитального ремонта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/>
              <a:t> </a:t>
            </a:r>
            <a:endParaRPr lang="ru-RU" dirty="0" smtClean="0"/>
          </a:p>
        </p:txBody>
      </p:sp>
      <p:sp>
        <p:nvSpPr>
          <p:cNvPr id="10243" name="Содержимое 5"/>
          <p:cNvSpPr>
            <a:spLocks noGrp="1"/>
          </p:cNvSpPr>
          <p:nvPr>
            <p:ph sz="quarter" idx="2"/>
          </p:nvPr>
        </p:nvSpPr>
        <p:spPr>
          <a:xfrm>
            <a:off x="623716" y="977944"/>
            <a:ext cx="8286750" cy="5214937"/>
          </a:xfrm>
        </p:spPr>
        <p:txBody>
          <a:bodyPr/>
          <a:lstStyle/>
          <a:p>
            <a:r>
              <a:rPr lang="ru-RU" sz="1600" b="1" dirty="0" smtClean="0"/>
              <a:t>Собственники помещений вправе </a:t>
            </a:r>
            <a:r>
              <a:rPr lang="ru-RU" sz="1600" b="1" u="sng" dirty="0" smtClean="0"/>
              <a:t>выбрать </a:t>
            </a:r>
            <a:r>
              <a:rPr lang="ru-RU" sz="1600" b="1" dirty="0" smtClean="0"/>
              <a:t>один из следующих способов формирования фонда капитального ремонта: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586"/>
              </p:ext>
            </p:extLst>
          </p:nvPr>
        </p:nvGraphicFramePr>
        <p:xfrm>
          <a:off x="323528" y="1710892"/>
          <a:ext cx="842968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1) перечисление взносов на специальный счет;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2) перечисление взносов на капитальный ремонт на счет регионального оператора.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2842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решением общего собрания должны быть определены: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размер ежемесячного взноса на капитальный ремонт, который не должен быть менее чем минимальный размер взноса на капитальный ремонт,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владелец специального счета;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кредитная организация, в которой будет открыт специальный счет.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чем за месяц до 6-месячного срока принятия решения ОМСУ созывает общее собрания для решения вопроса о способе формирования фонда, </a:t>
                      </a:r>
                      <a:r>
                        <a:rPr kumimoji="0" lang="ru-RU" sz="16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если такое решение не было принято ранее.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случае, если собственники помещений в многоквартирном доме 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не выбрали способ формирования фонда капитального ремонта или выбранный ими способ не был реализован 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ОМСУ 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принимает решение о формировании фонда капитального ремонта в отношении такого дома на счете регионального оператора.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424862" cy="1417638"/>
          </a:xfrm>
        </p:spPr>
        <p:txBody>
          <a:bodyPr/>
          <a:lstStyle/>
          <a:p>
            <a:pPr algn="ctr" eaLnBrk="1" hangingPunct="1"/>
            <a:r>
              <a:rPr lang="ru-RU" sz="2500" b="1" smtClean="0">
                <a:solidFill>
                  <a:srgbClr val="002060"/>
                </a:solidFill>
              </a:rPr>
              <a:t>Жилищный кодекс РФ, </a:t>
            </a:r>
            <a:r>
              <a:rPr lang="ru-RU" sz="2500" b="1" smtClean="0">
                <a:solidFill>
                  <a:srgbClr val="1447AC"/>
                </a:solidFill>
              </a:rPr>
              <a:t/>
            </a:r>
            <a:br>
              <a:rPr lang="ru-RU" sz="2500" b="1" smtClean="0">
                <a:solidFill>
                  <a:srgbClr val="1447AC"/>
                </a:solidFill>
              </a:rPr>
            </a:br>
            <a:r>
              <a:rPr lang="ru-RU" sz="2500" b="1" smtClean="0">
                <a:solidFill>
                  <a:srgbClr val="1447AC"/>
                </a:solidFill>
              </a:rPr>
              <a:t>Закон УР от 22.10.2013 года № 64-РЗ </a:t>
            </a:r>
            <a:br>
              <a:rPr lang="ru-RU" sz="2500" b="1" smtClean="0">
                <a:solidFill>
                  <a:srgbClr val="1447AC"/>
                </a:solidFill>
              </a:rPr>
            </a:br>
            <a:r>
              <a:rPr lang="ru-RU" sz="1800" b="1" smtClean="0">
                <a:solidFill>
                  <a:srgbClr val="1447AC"/>
                </a:solidFill>
              </a:rPr>
              <a:t>«Об организации проведения капитального ремонта общего имущества в многоквартирных домах в Удмуртской Республике»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0" y="2071688"/>
            <a:ext cx="2714625" cy="3214687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Опубликование Региональной программы капитального ремонта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357438" y="1571625"/>
            <a:ext cx="6643687" cy="19288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                 </a:t>
            </a:r>
            <a:r>
              <a:rPr lang="ru-RU" b="1" dirty="0">
                <a:solidFill>
                  <a:srgbClr val="002060"/>
                </a:solidFill>
              </a:rPr>
              <a:t>6 месяцев                        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			                 </a:t>
            </a:r>
            <a:r>
              <a:rPr lang="ru-RU" b="1" dirty="0">
                <a:solidFill>
                  <a:srgbClr val="C00000"/>
                </a:solidFill>
              </a:rPr>
              <a:t>8 месяцев </a:t>
            </a:r>
            <a:endParaRPr lang="ru-RU" sz="1600" dirty="0">
              <a:solidFill>
                <a:srgbClr val="C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57438" y="2571750"/>
            <a:ext cx="178593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57438" y="2857500"/>
            <a:ext cx="5000625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500437" y="3214688"/>
            <a:ext cx="128587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6750843" y="3393282"/>
            <a:ext cx="1071563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2303" idx="2"/>
          </p:cNvCxnSpPr>
          <p:nvPr/>
        </p:nvCxnSpPr>
        <p:spPr>
          <a:xfrm rot="5400000">
            <a:off x="3521075" y="4914900"/>
            <a:ext cx="636588" cy="82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2303" idx="2"/>
          </p:cNvCxnSpPr>
          <p:nvPr/>
        </p:nvCxnSpPr>
        <p:spPr>
          <a:xfrm rot="16200000" flipH="1">
            <a:off x="4342607" y="4914106"/>
            <a:ext cx="636588" cy="822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TextBox 37"/>
          <p:cNvSpPr txBox="1">
            <a:spLocks noChangeArrowheads="1"/>
          </p:cNvSpPr>
          <p:nvPr/>
        </p:nvSpPr>
        <p:spPr bwMode="auto">
          <a:xfrm>
            <a:off x="2571750" y="5643563"/>
            <a:ext cx="1571625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Региональный оператор</a:t>
            </a:r>
          </a:p>
        </p:txBody>
      </p:sp>
      <p:sp>
        <p:nvSpPr>
          <p:cNvPr id="12301" name="TextBox 38"/>
          <p:cNvSpPr txBox="1">
            <a:spLocks noChangeArrowheads="1"/>
          </p:cNvSpPr>
          <p:nvPr/>
        </p:nvSpPr>
        <p:spPr bwMode="auto">
          <a:xfrm>
            <a:off x="4214813" y="5643563"/>
            <a:ext cx="1571625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Специальный счет</a:t>
            </a:r>
          </a:p>
        </p:txBody>
      </p:sp>
      <p:sp>
        <p:nvSpPr>
          <p:cNvPr id="12302" name="TextBox 38"/>
          <p:cNvSpPr txBox="1">
            <a:spLocks noChangeArrowheads="1"/>
          </p:cNvSpPr>
          <p:nvPr/>
        </p:nvSpPr>
        <p:spPr bwMode="auto">
          <a:xfrm>
            <a:off x="4214813" y="5643563"/>
            <a:ext cx="1571625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Специальный счет</a:t>
            </a:r>
          </a:p>
        </p:txBody>
      </p:sp>
      <p:sp>
        <p:nvSpPr>
          <p:cNvPr id="12303" name="TextBox 38"/>
          <p:cNvSpPr txBox="1">
            <a:spLocks noChangeArrowheads="1"/>
          </p:cNvSpPr>
          <p:nvPr/>
        </p:nvSpPr>
        <p:spPr bwMode="auto">
          <a:xfrm>
            <a:off x="2786063" y="3929063"/>
            <a:ext cx="2928937" cy="10779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r>
              <a:rPr lang="ru-RU" sz="1600"/>
              <a:t>Выбор способа формирования фонда капитального ремонта</a:t>
            </a:r>
          </a:p>
        </p:txBody>
      </p:sp>
      <p:sp>
        <p:nvSpPr>
          <p:cNvPr id="12304" name="TextBox 38"/>
          <p:cNvSpPr txBox="1">
            <a:spLocks noChangeArrowheads="1"/>
          </p:cNvSpPr>
          <p:nvPr/>
        </p:nvSpPr>
        <p:spPr bwMode="auto">
          <a:xfrm>
            <a:off x="2786063" y="3929063"/>
            <a:ext cx="2928937" cy="10779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r>
              <a:rPr lang="ru-RU" sz="1600"/>
              <a:t>Выбор способа формирования фонда капитального ремонта</a:t>
            </a:r>
          </a:p>
        </p:txBody>
      </p:sp>
      <p:sp>
        <p:nvSpPr>
          <p:cNvPr id="12305" name="TextBox 38"/>
          <p:cNvSpPr txBox="1">
            <a:spLocks noChangeArrowheads="1"/>
          </p:cNvSpPr>
          <p:nvPr/>
        </p:nvSpPr>
        <p:spPr bwMode="auto">
          <a:xfrm>
            <a:off x="6215063" y="3929063"/>
            <a:ext cx="2286000" cy="10779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r>
              <a:rPr lang="ru-RU" sz="1600"/>
              <a:t>Обязанность по внесению взносов на капитальный ремонт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08846" y="963356"/>
            <a:ext cx="8382000" cy="1069975"/>
          </a:xfrm>
        </p:spPr>
        <p:txBody>
          <a:bodyPr/>
          <a:lstStyle/>
          <a:p>
            <a:pPr algn="ctr"/>
            <a:r>
              <a:rPr lang="ru-RU" sz="2400" b="1" dirty="0"/>
              <a:t>Статья 182. Обязанности регионального оператора по организации проведения капитального ремонта общего имущества в многоквартирных домах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579" y="2060848"/>
            <a:ext cx="855853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1. Региональный оператор обеспечивает проведение капитального ремонта общего имущества в многоквартирном доме, собственники помещений в котором формируют фонд капитального ремонта на счете регионального оператора, в объеме и в сроки, которые предусмотрены региональной программой капитального ремонта, и </a:t>
            </a:r>
            <a:r>
              <a:rPr lang="ru-RU" b="1" dirty="0"/>
              <a:t>финансирование </a:t>
            </a:r>
            <a:r>
              <a:rPr lang="ru-RU" dirty="0"/>
              <a:t>капитального ремонта общего имущества в многоквартирном доме, в том числе </a:t>
            </a:r>
            <a:r>
              <a:rPr lang="ru-RU" b="1" dirty="0"/>
              <a:t>в случае недостаточности средств фонда капитального ремонта, за счет средств, полученных за счет платежей собственников помещений в других многоквартирных домах</a:t>
            </a:r>
            <a:r>
              <a:rPr lang="ru-RU" dirty="0"/>
              <a:t>, формирующих фонды капитального ремонта на счете, счетах регионального оператора, за счет </a:t>
            </a:r>
            <a:r>
              <a:rPr lang="ru-RU" b="1" dirty="0"/>
              <a:t>субсидий, полученных из бюджета субъекта Российской Федерации и (или) местного бюджета</a:t>
            </a:r>
            <a:r>
              <a:rPr lang="ru-RU" dirty="0"/>
              <a:t>, за счет иных не запрещенных законом средств.</a:t>
            </a:r>
          </a:p>
          <a:p>
            <a:pPr indent="342900" algn="just"/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endParaRPr lang="ru-RU" sz="1600" b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88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652463"/>
          </a:xfrm>
        </p:spPr>
        <p:txBody>
          <a:bodyPr/>
          <a:lstStyle/>
          <a:p>
            <a:pPr algn="ctr" eaLnBrk="1" hangingPunct="1"/>
            <a:r>
              <a:rPr lang="ru-RU" sz="3000" b="1" smtClean="0">
                <a:solidFill>
                  <a:srgbClr val="0070C0"/>
                </a:solidFill>
              </a:rPr>
              <a:t>ФУНКЦИИ РЕГИОНАЛЬНОГО ОПЕРАТОРА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>
          <a:xfrm>
            <a:off x="785813" y="1290638"/>
            <a:ext cx="2400300" cy="1000125"/>
          </a:xfrm>
          <a:ln w="19050">
            <a:solidFill>
              <a:srgbClr val="FA0000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smtClean="0">
                <a:solidFill>
                  <a:srgbClr val="0F06BA"/>
                </a:solidFill>
              </a:rPr>
              <a:t>По работе с гражданами</a:t>
            </a:r>
          </a:p>
        </p:txBody>
      </p:sp>
      <p:sp>
        <p:nvSpPr>
          <p:cNvPr id="20484" name="Содержимое 4"/>
          <p:cNvSpPr>
            <a:spLocks noGrp="1"/>
          </p:cNvSpPr>
          <p:nvPr>
            <p:ph sz="quarter" idx="2"/>
          </p:nvPr>
        </p:nvSpPr>
        <p:spPr>
          <a:xfrm>
            <a:off x="378619" y="2377859"/>
            <a:ext cx="3214688" cy="40005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Аккумулировать средства собственников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Формирование и выставление платежных документов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Перечислять средства на </a:t>
            </a:r>
            <a:r>
              <a:rPr lang="ru-RU" dirty="0" err="1" smtClean="0"/>
              <a:t>спецсчета</a:t>
            </a:r>
            <a:r>
              <a:rPr lang="ru-RU" dirty="0" smtClean="0"/>
              <a:t> или возвраты гражданам</a:t>
            </a:r>
          </a:p>
        </p:txBody>
      </p:sp>
      <p:sp>
        <p:nvSpPr>
          <p:cNvPr id="18437" name="Содержимое 5"/>
          <p:cNvSpPr>
            <a:spLocks noGrp="1"/>
          </p:cNvSpPr>
          <p:nvPr>
            <p:ph sz="quarter" idx="4"/>
          </p:nvPr>
        </p:nvSpPr>
        <p:spPr>
          <a:xfrm>
            <a:off x="4679156" y="2483612"/>
            <a:ext cx="3357562" cy="42862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 smtClean="0"/>
              <a:t>Подготовить задание на </a:t>
            </a:r>
            <a:r>
              <a:rPr lang="ru-RU" sz="2100" dirty="0" err="1" smtClean="0"/>
              <a:t>кап.ремонт</a:t>
            </a:r>
            <a:endParaRPr lang="ru-RU" sz="2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 smtClean="0"/>
              <a:t>Привлечь подрядную организацию, контролировать сроки и качество</a:t>
            </a:r>
            <a:endParaRPr lang="ru-RU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 smtClean="0"/>
              <a:t>Осуществить приемку работ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100" dirty="0" smtClean="0"/>
              <a:t>Зафиксировать факт воспрепятствования проведению работ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 bwMode="auto">
          <a:xfrm>
            <a:off x="5091112" y="1353725"/>
            <a:ext cx="2676525" cy="10001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 eaLnBrk="0" hangingPunct="0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F06BA"/>
                </a:solidFill>
                <a:latin typeface="+mn-lt"/>
              </a:rPr>
              <a:t>По проведению капремонта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552" y="4286250"/>
            <a:ext cx="8229600" cy="2571750"/>
          </a:xfrm>
        </p:spPr>
        <p:txBody>
          <a:bodyPr/>
          <a:lstStyle/>
          <a:p>
            <a:pPr algn="ctr" eaLnBrk="1" hangingPunct="1"/>
            <a:r>
              <a:rPr lang="ru-RU" sz="3500" dirty="0" smtClean="0">
                <a:solidFill>
                  <a:srgbClr val="0F06BA"/>
                </a:solidFill>
              </a:rPr>
              <a:t/>
            </a:r>
            <a:br>
              <a:rPr lang="ru-RU" sz="3500" dirty="0" smtClean="0">
                <a:solidFill>
                  <a:srgbClr val="0F06BA"/>
                </a:solidFill>
              </a:rPr>
            </a:br>
            <a:r>
              <a:rPr lang="ru-RU" sz="3500" dirty="0" smtClean="0">
                <a:solidFill>
                  <a:srgbClr val="0F06BA"/>
                </a:solidFill>
              </a:rPr>
              <a:t/>
            </a:r>
            <a:br>
              <a:rPr lang="ru-RU" sz="3500" dirty="0" smtClean="0">
                <a:solidFill>
                  <a:srgbClr val="0F06BA"/>
                </a:solidFill>
              </a:rPr>
            </a:br>
            <a:r>
              <a:rPr lang="ru-RU" b="1" dirty="0" smtClean="0"/>
              <a:t>спасибо за внимание</a:t>
            </a:r>
            <a:r>
              <a:rPr lang="en-US" sz="3500" dirty="0" smtClean="0">
                <a:solidFill>
                  <a:srgbClr val="0F06BA"/>
                </a:solidFill>
              </a:rPr>
              <a:t/>
            </a:r>
            <a:br>
              <a:rPr lang="en-US" sz="3500" dirty="0" smtClean="0">
                <a:solidFill>
                  <a:srgbClr val="0F06BA"/>
                </a:solidFill>
              </a:rPr>
            </a:br>
            <a:endParaRPr lang="ru-RU" sz="3500" dirty="0" smtClean="0">
              <a:solidFill>
                <a:srgbClr val="0F06BA"/>
              </a:solidFill>
            </a:endParaRPr>
          </a:p>
        </p:txBody>
      </p:sp>
      <p:pic>
        <p:nvPicPr>
          <p:cNvPr id="1028" name="Picture 4" descr="ÐºÐ°Ð¿ÑÐµÐ¼Ð¾Ð½Ñ ÐÐÐ Ð² Ð ÑÐ±Ð¸Ð½ÑÐº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52" y="908720"/>
            <a:ext cx="748532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2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</p:spPr>
        <p:txBody>
          <a:bodyPr/>
          <a:lstStyle/>
          <a:p>
            <a:pPr algn="ctr"/>
            <a:r>
              <a:rPr lang="ru-RU" dirty="0" smtClean="0"/>
              <a:t>Жилищный кодекс РФ (раздел </a:t>
            </a:r>
            <a:r>
              <a:rPr lang="en-US" dirty="0" smtClean="0"/>
              <a:t>IX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sz="2000" b="1" dirty="0" smtClean="0"/>
              <a:t>ОРГАНИЗАЦИЯ ПРОВЕДЕНИЯ КАПИТАЛЬНОГО РЕМОНТА ОБЩЕГО ИМУЩЕСТВА В МНОГОКВАРТИРНЫХ ДОМАХ </a:t>
            </a:r>
            <a:endParaRPr lang="ru-RU" dirty="0" smtClean="0"/>
          </a:p>
        </p:txBody>
      </p:sp>
      <p:sp>
        <p:nvSpPr>
          <p:cNvPr id="7171" name="Содержимое 5"/>
          <p:cNvSpPr>
            <a:spLocks noGrp="1"/>
          </p:cNvSpPr>
          <p:nvPr>
            <p:ph sz="quarter" idx="2"/>
          </p:nvPr>
        </p:nvSpPr>
        <p:spPr>
          <a:xfrm>
            <a:off x="428625" y="2571750"/>
            <a:ext cx="8286750" cy="4143375"/>
          </a:xfrm>
        </p:spPr>
        <p:txBody>
          <a:bodyPr/>
          <a:lstStyle/>
          <a:p>
            <a:r>
              <a:rPr lang="ru-RU" sz="1400" b="1" dirty="0" smtClean="0"/>
              <a:t>Статья 166. Капитальный ремонт общего имущества в многоквартирном доме</a:t>
            </a:r>
          </a:p>
          <a:p>
            <a:endParaRPr lang="ru-RU" sz="1400" b="1" dirty="0" smtClean="0"/>
          </a:p>
          <a:p>
            <a:pPr>
              <a:buFont typeface="Georgia" pitchFamily="18" charset="0"/>
              <a:buNone/>
            </a:pPr>
            <a:r>
              <a:rPr lang="ru-RU" sz="1400" b="1" dirty="0" smtClean="0"/>
              <a:t>	Перечень услуг и (или) работ по капитальному ремонту общего имущества в многоквартирном доме, оказание и (или) выполнение которых финансируются за счет средств фонда капитального ремонта, который сформирован исходя из минимального размера взноса на капитальный ремонт, установленного нормативным правовым актом субъекта Российской Федерации, </a:t>
            </a:r>
          </a:p>
          <a:p>
            <a:pPr>
              <a:buFont typeface="Georgia" pitchFamily="18" charset="0"/>
              <a:buNone/>
            </a:pPr>
            <a:r>
              <a:rPr lang="ru-RU" sz="1400" b="1" dirty="0" smtClean="0"/>
              <a:t>	включает в себя:</a:t>
            </a:r>
          </a:p>
          <a:p>
            <a:r>
              <a:rPr lang="ru-RU" sz="1400" b="1" dirty="0" smtClean="0"/>
              <a:t>1) ремонт внутридомовых инженерных систем электро-, тепло-, газо-, водоснабжения, водоотведения;</a:t>
            </a:r>
          </a:p>
          <a:p>
            <a:r>
              <a:rPr lang="ru-RU" sz="1400" b="1" dirty="0"/>
              <a:t>2) </a:t>
            </a:r>
            <a:r>
              <a:rPr lang="ru-RU" sz="1400" b="1" dirty="0" smtClean="0"/>
              <a:t>ремонт</a:t>
            </a:r>
            <a:r>
              <a:rPr lang="ru-RU" sz="1400" b="1" dirty="0"/>
              <a:t>, замену, модернизацию лифтов, ремонт лифтовых шахт, машинных и блочных </a:t>
            </a:r>
            <a:r>
              <a:rPr lang="ru-RU" sz="1400" b="1" dirty="0" smtClean="0"/>
              <a:t>помещений</a:t>
            </a:r>
            <a:r>
              <a:rPr lang="ru-RU" sz="1400" b="1" dirty="0"/>
              <a:t> </a:t>
            </a:r>
            <a:r>
              <a:rPr lang="ru-RU" sz="1400" b="1" dirty="0" smtClean="0"/>
              <a:t>(в </a:t>
            </a:r>
            <a:r>
              <a:rPr lang="ru-RU" sz="1400" b="1" dirty="0"/>
              <a:t>ред. </a:t>
            </a:r>
            <a:r>
              <a:rPr lang="ru-RU" sz="1400" b="1" dirty="0" smtClean="0"/>
              <a:t>ФЗ</a:t>
            </a:r>
            <a:r>
              <a:rPr lang="ru-RU" sz="1400" b="1" dirty="0"/>
              <a:t> от 28.11.2018 N 434-ФЗ)</a:t>
            </a:r>
          </a:p>
          <a:p>
            <a:r>
              <a:rPr lang="ru-RU" sz="1400" b="1" dirty="0" smtClean="0"/>
              <a:t>3) ремонт крыши;</a:t>
            </a:r>
          </a:p>
          <a:p>
            <a:r>
              <a:rPr lang="ru-RU" sz="1400" b="1" dirty="0" smtClean="0"/>
              <a:t>4) ремонт подвальных помещений, относящихся к общему имуществу в многоквартирном доме;</a:t>
            </a:r>
          </a:p>
          <a:p>
            <a:r>
              <a:rPr lang="ru-RU" sz="1400" b="1" dirty="0" smtClean="0"/>
              <a:t>5) ремонт фасада;</a:t>
            </a:r>
          </a:p>
          <a:p>
            <a:r>
              <a:rPr lang="ru-RU" sz="1400" b="1" dirty="0" smtClean="0"/>
              <a:t>6) ремонт фундамента многоквартирного дома.</a:t>
            </a:r>
            <a:endParaRPr lang="ru-RU" b="1" dirty="0" smtClean="0"/>
          </a:p>
          <a:p>
            <a:pPr eaLnBrk="1" hangingPunct="1"/>
            <a:endParaRPr lang="ru-RU" sz="23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858250" cy="1285875"/>
          </a:xfrm>
        </p:spPr>
        <p:txBody>
          <a:bodyPr/>
          <a:lstStyle/>
          <a:p>
            <a:pPr algn="ctr" eaLnBrk="1" hangingPunct="1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Закон Удмуртской Республики</a:t>
            </a:r>
            <a:r>
              <a:rPr lang="en-US" sz="2000" dirty="0" smtClean="0"/>
              <a:t> </a:t>
            </a:r>
            <a:r>
              <a:rPr lang="ru-RU" sz="2000" dirty="0" smtClean="0"/>
              <a:t>от 22.10.2013 г.</a:t>
            </a:r>
            <a:br>
              <a:rPr lang="ru-RU" sz="2000" dirty="0" smtClean="0"/>
            </a:br>
            <a:r>
              <a:rPr lang="ru-RU" sz="2000" b="1" dirty="0" smtClean="0"/>
              <a:t>№ 64-РЗ </a:t>
            </a:r>
            <a:r>
              <a:rPr lang="ru-RU" sz="2000" dirty="0" smtClean="0"/>
              <a:t>«</a:t>
            </a:r>
            <a:r>
              <a:rPr lang="ru-RU" sz="2000" i="1" dirty="0" smtClean="0"/>
              <a:t>Об организации проведения капитального ремонта общего имущества в многоквартирных домах в Удмуртской Республике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изменениями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8</a:t>
            </a:r>
            <a:r>
              <a:rPr lang="ru-RU" sz="2000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июля </a:t>
            </a:r>
            <a:r>
              <a:rPr lang="ru-RU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года</a:t>
            </a:r>
            <a:r>
              <a:rPr lang="ru-RU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500" dirty="0" smtClean="0"/>
          </a:p>
        </p:txBody>
      </p:sp>
      <p:sp>
        <p:nvSpPr>
          <p:cNvPr id="11268" name="Содержимое 5"/>
          <p:cNvSpPr>
            <a:spLocks noGrp="1"/>
          </p:cNvSpPr>
          <p:nvPr>
            <p:ph sz="quarter" idx="2"/>
          </p:nvPr>
        </p:nvSpPr>
        <p:spPr>
          <a:xfrm>
            <a:off x="390525" y="1785742"/>
            <a:ext cx="8429625" cy="4955626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Перечень услуг и работ по капремонту, сформированных исходя из минимального размера взноса</a:t>
            </a:r>
          </a:p>
          <a:p>
            <a:pPr eaLnBrk="1" hangingPunct="1"/>
            <a:r>
              <a:rPr lang="ru-RU" dirty="0" smtClean="0"/>
              <a:t>1</a:t>
            </a:r>
            <a:r>
              <a:rPr lang="ru-RU" dirty="0"/>
              <a:t>) внутридомовых инженерных систем электро-, тепло-, газо-, водоснабжения, водоотведения;</a:t>
            </a:r>
          </a:p>
          <a:p>
            <a:pPr eaLnBrk="1" hangingPunct="1"/>
            <a:r>
              <a:rPr lang="ru-RU" dirty="0"/>
              <a:t>2) ремонт, замену, модернизацию лифтов, ремонт лифтовых шахт, машинных и блочных </a:t>
            </a:r>
            <a:r>
              <a:rPr lang="ru-RU" dirty="0" smtClean="0"/>
              <a:t>помещений;</a:t>
            </a:r>
            <a:endParaRPr lang="ru-RU" dirty="0"/>
          </a:p>
          <a:p>
            <a:pPr eaLnBrk="1" hangingPunct="1"/>
            <a:r>
              <a:rPr lang="ru-RU" dirty="0"/>
              <a:t>3) крыши;</a:t>
            </a:r>
          </a:p>
          <a:p>
            <a:pPr eaLnBrk="1" hangingPunct="1"/>
            <a:r>
              <a:rPr lang="ru-RU" dirty="0"/>
              <a:t>4) </a:t>
            </a:r>
            <a:r>
              <a:rPr lang="ru-RU" dirty="0" smtClean="0"/>
              <a:t>подвальных </a:t>
            </a:r>
            <a:r>
              <a:rPr lang="ru-RU" dirty="0"/>
              <a:t>помещений, относящихся к общему имуществу в многоквартирном доме; </a:t>
            </a:r>
            <a:endParaRPr lang="ru-RU" dirty="0" smtClean="0"/>
          </a:p>
          <a:p>
            <a:pPr eaLnBrk="1" hangingPunct="1"/>
            <a:r>
              <a:rPr lang="ru-RU" dirty="0" smtClean="0"/>
              <a:t>5</a:t>
            </a:r>
            <a:r>
              <a:rPr lang="ru-RU" dirty="0"/>
              <a:t>) фасада;</a:t>
            </a:r>
          </a:p>
          <a:p>
            <a:pPr eaLnBrk="1" hangingPunct="1"/>
            <a:r>
              <a:rPr lang="ru-RU" dirty="0"/>
              <a:t>6) фундамента;</a:t>
            </a:r>
          </a:p>
          <a:p>
            <a:r>
              <a:rPr lang="ru-RU" dirty="0"/>
              <a:t>7) изготовление и экспертиза проектной документации, </a:t>
            </a:r>
            <a:endParaRPr lang="en-US" dirty="0" smtClean="0"/>
          </a:p>
          <a:p>
            <a:r>
              <a:rPr lang="ru-RU" dirty="0" smtClean="0"/>
              <a:t>8</a:t>
            </a:r>
            <a:r>
              <a:rPr lang="ru-RU" dirty="0"/>
              <a:t>) оценка технического состояния многоквартирного дома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9) </a:t>
            </a:r>
            <a:r>
              <a:rPr lang="ru-RU" dirty="0"/>
              <a:t>ремонт систем и средств противопожарной защиты;</a:t>
            </a:r>
          </a:p>
          <a:p>
            <a:r>
              <a:rPr lang="ru-RU" dirty="0"/>
              <a:t>10) услуги по строительному контролю</a:t>
            </a:r>
            <a:br>
              <a:rPr lang="ru-RU" dirty="0"/>
            </a:br>
            <a:endParaRPr lang="ru-RU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82000" cy="1069975"/>
          </a:xfrm>
        </p:spPr>
        <p:txBody>
          <a:bodyPr/>
          <a:lstStyle/>
          <a:p>
            <a:pPr algn="ctr"/>
            <a:r>
              <a:rPr lang="ru-RU" sz="2400" b="1" smtClean="0"/>
              <a:t>Статья 168. Региональная программа капитального ремонта общего имущества в многоквартирных домах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sz="2000" b="1" smtClean="0"/>
              <a:t> </a:t>
            </a:r>
            <a:endParaRPr lang="ru-RU" smtClean="0"/>
          </a:p>
        </p:txBody>
      </p:sp>
      <p:sp>
        <p:nvSpPr>
          <p:cNvPr id="8195" name="Содержимое 5"/>
          <p:cNvSpPr>
            <a:spLocks noGrp="1"/>
          </p:cNvSpPr>
          <p:nvPr>
            <p:ph sz="quarter" idx="2"/>
          </p:nvPr>
        </p:nvSpPr>
        <p:spPr>
          <a:xfrm>
            <a:off x="500062" y="2143125"/>
            <a:ext cx="8464425" cy="414337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1200" b="1" dirty="0" smtClean="0"/>
              <a:t>	</a:t>
            </a:r>
            <a:r>
              <a:rPr lang="ru-RU" sz="1600" b="1" dirty="0" smtClean="0"/>
              <a:t>Региональная программа капитального ремонта общего имущества в многоквартирных домах формируется на срок, необходимый для проведения капитального ремонта общего имущества во всех многоквартирных домах, расположенных на территории субъекта Российской Федерации, и включает в себя:</a:t>
            </a:r>
          </a:p>
          <a:p>
            <a:r>
              <a:rPr lang="ru-RU" sz="1600" b="1" dirty="0" smtClean="0"/>
              <a:t>1) перечень всех </a:t>
            </a:r>
            <a:r>
              <a:rPr lang="ru-RU" sz="1600" b="1" dirty="0"/>
              <a:t>многоквартирных домов (кроме аварийных, менее 5 квартир и по которым приняты решения о сносе или </a:t>
            </a:r>
            <a:r>
              <a:rPr lang="ru-RU" sz="1600" b="1" dirty="0" smtClean="0"/>
              <a:t>реконструкции),</a:t>
            </a:r>
            <a:endParaRPr lang="ru-RU" sz="1600" b="1" dirty="0"/>
          </a:p>
          <a:p>
            <a:r>
              <a:rPr lang="ru-RU" sz="1600" b="1" dirty="0" smtClean="0"/>
              <a:t>2) перечень услуг и (или) работ по капитальному ремонту общего имущества в многоквартирных домах;</a:t>
            </a:r>
          </a:p>
          <a:p>
            <a:r>
              <a:rPr lang="ru-RU" sz="1600" b="1" dirty="0" smtClean="0"/>
              <a:t>3) плановый период проведения капитального ремонта общего имущества в многоквартирных домах;</a:t>
            </a:r>
          </a:p>
          <a:p>
            <a:pPr>
              <a:buFont typeface="Georgia" pitchFamily="18" charset="0"/>
              <a:buNone/>
            </a:pPr>
            <a:endParaRPr lang="ru-RU" sz="1600" b="1" dirty="0" smtClean="0"/>
          </a:p>
          <a:p>
            <a:pPr>
              <a:buFont typeface="Georgia" pitchFamily="18" charset="0"/>
              <a:buNone/>
            </a:pPr>
            <a:r>
              <a:rPr lang="ru-RU" sz="1600" b="1" dirty="0" smtClean="0"/>
              <a:t>	Органы </a:t>
            </a:r>
            <a:r>
              <a:rPr lang="ru-RU" sz="1600" b="1" dirty="0" err="1" smtClean="0"/>
              <a:t>гос.власти</a:t>
            </a:r>
            <a:r>
              <a:rPr lang="ru-RU" sz="1600" b="1" dirty="0" smtClean="0"/>
              <a:t> и  местного самоуправления обязаны утверждать краткосрочные (сроком до трех лет) планы реализации региональной программы капитального ремонта в порядке, установленном нормативным правовым актом субъекта Российской Федерации.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97180" y="260648"/>
            <a:ext cx="8382000" cy="1069975"/>
          </a:xfrm>
        </p:spPr>
        <p:txBody>
          <a:bodyPr/>
          <a:lstStyle/>
          <a:p>
            <a:pPr algn="ctr"/>
            <a:r>
              <a:rPr lang="ru-RU" sz="2400" dirty="0" smtClean="0"/>
              <a:t>Очередность проведения работ</a:t>
            </a:r>
            <a:endParaRPr lang="ru-RU" sz="2400" b="1" dirty="0"/>
          </a:p>
        </p:txBody>
      </p:sp>
      <p:sp>
        <p:nvSpPr>
          <p:cNvPr id="8195" name="Содержимое 5"/>
          <p:cNvSpPr>
            <a:spLocks noGrp="1"/>
          </p:cNvSpPr>
          <p:nvPr>
            <p:ph sz="quarter" idx="2"/>
          </p:nvPr>
        </p:nvSpPr>
        <p:spPr>
          <a:xfrm>
            <a:off x="455967" y="980728"/>
            <a:ext cx="8464425" cy="4143375"/>
          </a:xfrm>
        </p:spPr>
        <p:txBody>
          <a:bodyPr/>
          <a:lstStyle/>
          <a:p>
            <a:pPr marL="109537" indent="0">
              <a:buNone/>
            </a:pPr>
            <a:r>
              <a:rPr lang="ru-RU" dirty="0"/>
              <a:t>Критериями для определения очередности проведения капитального ремонта </a:t>
            </a:r>
            <a:r>
              <a:rPr lang="ru-RU" b="1" dirty="0" smtClean="0"/>
              <a:t>в программе</a:t>
            </a:r>
            <a:r>
              <a:rPr lang="ru-RU" dirty="0" smtClean="0"/>
              <a:t> являются</a:t>
            </a:r>
            <a:r>
              <a:rPr lang="ru-RU" dirty="0"/>
              <a:t>:</a:t>
            </a:r>
          </a:p>
          <a:p>
            <a:pPr marL="109537" indent="0">
              <a:buNone/>
            </a:pPr>
            <a:r>
              <a:rPr lang="ru-RU" dirty="0" smtClean="0"/>
              <a:t>1</a:t>
            </a:r>
            <a:r>
              <a:rPr lang="ru-RU" dirty="0"/>
              <a:t>) продолжительность эксплуатации </a:t>
            </a:r>
            <a:r>
              <a:rPr lang="ru-RU" dirty="0" smtClean="0"/>
              <a:t>многоквартирного </a:t>
            </a:r>
            <a:r>
              <a:rPr lang="ru-RU" dirty="0"/>
              <a:t>дома после ввода в эксплуатацию многоквартирного дома;</a:t>
            </a:r>
          </a:p>
          <a:p>
            <a:pPr marL="109537" indent="0">
              <a:buNone/>
            </a:pPr>
            <a:r>
              <a:rPr lang="ru-RU" dirty="0" smtClean="0"/>
              <a:t>2</a:t>
            </a:r>
            <a:r>
              <a:rPr lang="ru-RU" dirty="0"/>
              <a:t>) проведение последнего капитального ремонта по тому или иному виду работ (услуг), включенных в перечень услуг и (или) работ по капитальному ремонту общего имущества в многоквартирном доме;</a:t>
            </a:r>
          </a:p>
          <a:p>
            <a:pPr marL="109537" indent="0">
              <a:buNone/>
            </a:pPr>
            <a:r>
              <a:rPr lang="ru-RU" dirty="0" smtClean="0"/>
              <a:t>3</a:t>
            </a:r>
            <a:r>
              <a:rPr lang="ru-RU" dirty="0"/>
              <a:t>) физический износ конструктивных </a:t>
            </a:r>
            <a:r>
              <a:rPr lang="ru-RU" dirty="0" smtClean="0"/>
              <a:t>элементов.</a:t>
            </a:r>
          </a:p>
          <a:p>
            <a:pPr marL="109537" indent="0">
              <a:buNone/>
            </a:pPr>
            <a:endParaRPr lang="ru-RU" dirty="0"/>
          </a:p>
          <a:p>
            <a:pPr marL="109537" indent="0">
              <a:buNone/>
            </a:pPr>
            <a:r>
              <a:rPr lang="ru-RU" dirty="0"/>
              <a:t>Критериями для определения очередности проведения капитального ремонта </a:t>
            </a:r>
            <a:r>
              <a:rPr lang="ru-RU" b="1" dirty="0"/>
              <a:t>в </a:t>
            </a:r>
            <a:r>
              <a:rPr lang="ru-RU" b="1" dirty="0" smtClean="0"/>
              <a:t>краткосрочном плане </a:t>
            </a:r>
            <a:r>
              <a:rPr lang="ru-RU" dirty="0" smtClean="0"/>
              <a:t>являются</a:t>
            </a:r>
            <a:r>
              <a:rPr lang="ru-RU" dirty="0"/>
              <a:t>:</a:t>
            </a:r>
          </a:p>
          <a:p>
            <a:pPr marL="109537" indent="0">
              <a:buNone/>
            </a:pPr>
            <a:r>
              <a:rPr lang="ru-RU" dirty="0" smtClean="0"/>
              <a:t>1) </a:t>
            </a:r>
            <a:r>
              <a:rPr lang="ru-RU" dirty="0"/>
              <a:t>физический износ конструктивных элементов многоквартирного дома, </a:t>
            </a:r>
            <a:r>
              <a:rPr lang="ru-RU" dirty="0" smtClean="0"/>
              <a:t>определенный </a:t>
            </a:r>
            <a:r>
              <a:rPr lang="ru-RU" dirty="0"/>
              <a:t>по результатам обследования строительных и инженерных конструкций многоквартирного </a:t>
            </a:r>
            <a:r>
              <a:rPr lang="ru-RU" dirty="0" smtClean="0"/>
              <a:t>дома;</a:t>
            </a:r>
            <a:endParaRPr lang="ru-RU" dirty="0"/>
          </a:p>
          <a:p>
            <a:pPr marL="109537" indent="0">
              <a:buNone/>
            </a:pPr>
            <a:r>
              <a:rPr lang="ru-RU" dirty="0" smtClean="0"/>
              <a:t>2) </a:t>
            </a:r>
            <a:r>
              <a:rPr lang="ru-RU" b="1" dirty="0" smtClean="0"/>
              <a:t>размер </a:t>
            </a:r>
            <a:r>
              <a:rPr lang="ru-RU" b="1" dirty="0"/>
              <a:t>доли средств фонда капитального ремонта</a:t>
            </a:r>
            <a:r>
              <a:rPr lang="ru-RU" dirty="0"/>
              <a:t>, накопленного к дате формирования краткосрочного плана реализации региональной программы капитального ремонта, от общей стоимости планируемых работ по капитальному ремонту.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275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23528" y="1073150"/>
            <a:ext cx="8382000" cy="1069975"/>
          </a:xfrm>
        </p:spPr>
        <p:txBody>
          <a:bodyPr/>
          <a:lstStyle/>
          <a:p>
            <a:pPr algn="ctr"/>
            <a:r>
              <a:rPr lang="ru-RU" sz="2400" dirty="0"/>
              <a:t>Внесение в региональную программу капитального ремонта при ее актуализации изменений, предусматривающих перенос установленного срока капитального ремонта общего имущества в многоквартирном доме на более поздний </a:t>
            </a:r>
            <a:r>
              <a:rPr lang="ru-RU" sz="2400" dirty="0" smtClean="0"/>
              <a:t>период, </a:t>
            </a:r>
            <a:br>
              <a:rPr lang="ru-RU" sz="2400" dirty="0" smtClean="0"/>
            </a:br>
            <a:r>
              <a:rPr lang="ru-RU" sz="2400" b="1" dirty="0" smtClean="0"/>
              <a:t>без решения ОСС</a:t>
            </a:r>
            <a:endParaRPr lang="ru-RU" b="1" dirty="0" smtClean="0"/>
          </a:p>
        </p:txBody>
      </p:sp>
      <p:sp>
        <p:nvSpPr>
          <p:cNvPr id="8195" name="Содержимое 5"/>
          <p:cNvSpPr>
            <a:spLocks noGrp="1"/>
          </p:cNvSpPr>
          <p:nvPr>
            <p:ph sz="quarter" idx="2"/>
          </p:nvPr>
        </p:nvSpPr>
        <p:spPr>
          <a:xfrm>
            <a:off x="539552" y="2420888"/>
            <a:ext cx="8464425" cy="4143375"/>
          </a:xfrm>
        </p:spPr>
        <p:txBody>
          <a:bodyPr/>
          <a:lstStyle/>
          <a:p>
            <a:endParaRPr lang="ru-RU" dirty="0" smtClean="0"/>
          </a:p>
          <a:p>
            <a:pPr marL="109537" indent="0">
              <a:buNone/>
            </a:pPr>
            <a:r>
              <a:rPr lang="ru-RU" b="1" dirty="0" smtClean="0"/>
              <a:t>при </a:t>
            </a:r>
            <a:r>
              <a:rPr lang="ru-RU" b="1" dirty="0"/>
              <a:t>наличии соответствующего решения общего собрания собственников </a:t>
            </a:r>
            <a:r>
              <a:rPr lang="ru-RU" dirty="0"/>
              <a:t>помещений в многоквартирном доме, </a:t>
            </a:r>
            <a:endParaRPr lang="ru-RU" dirty="0" smtClean="0"/>
          </a:p>
          <a:p>
            <a:pPr marL="109537" indent="0">
              <a:buNone/>
            </a:pPr>
            <a:r>
              <a:rPr lang="ru-RU" dirty="0" smtClean="0"/>
              <a:t>за исключением:</a:t>
            </a:r>
            <a:endParaRPr lang="ru-RU" dirty="0"/>
          </a:p>
          <a:p>
            <a:pPr marL="109537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smtClean="0"/>
              <a:t>отсутствие </a:t>
            </a:r>
            <a:r>
              <a:rPr lang="ru-RU" dirty="0"/>
              <a:t>конструктивных элементов, в отношении которых должен быть проведен капитальный ремонт;</a:t>
            </a:r>
          </a:p>
          <a:p>
            <a:pPr marL="109537" indent="0">
              <a:buNone/>
            </a:pPr>
            <a:r>
              <a:rPr lang="ru-RU" dirty="0"/>
              <a:t>2) запланированный </a:t>
            </a:r>
            <a:r>
              <a:rPr lang="ru-RU" dirty="0" smtClean="0"/>
              <a:t>вид </a:t>
            </a:r>
            <a:r>
              <a:rPr lang="ru-RU" dirty="0"/>
              <a:t>работ </a:t>
            </a:r>
            <a:r>
              <a:rPr lang="ru-RU" dirty="0" smtClean="0"/>
              <a:t>был </a:t>
            </a:r>
            <a:r>
              <a:rPr lang="ru-RU" dirty="0"/>
              <a:t>проведен </a:t>
            </a:r>
            <a:r>
              <a:rPr lang="ru-RU" dirty="0" smtClean="0"/>
              <a:t>ранее, повторный ремонт в </a:t>
            </a:r>
            <a:r>
              <a:rPr lang="ru-RU" dirty="0"/>
              <a:t>срок, установленный региональной программой капитального ремонта, не требуются;</a:t>
            </a:r>
          </a:p>
          <a:p>
            <a:pPr marL="109537" indent="0">
              <a:buNone/>
            </a:pPr>
            <a:r>
              <a:rPr lang="ru-RU" dirty="0"/>
              <a:t>3) изменение способа формирования фонда капитального </a:t>
            </a:r>
            <a:r>
              <a:rPr lang="ru-RU" dirty="0" smtClean="0"/>
              <a:t>ремонта по основаниям, предусмотренным частью 7 статьи 189 ЖК РФ </a:t>
            </a:r>
          </a:p>
          <a:p>
            <a:pPr marL="109537" indent="0">
              <a:buNone/>
            </a:pPr>
            <a:endParaRPr lang="ru-RU" dirty="0" smtClean="0"/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270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81000" y="250915"/>
            <a:ext cx="8382000" cy="1069975"/>
          </a:xfrm>
        </p:spPr>
        <p:txBody>
          <a:bodyPr/>
          <a:lstStyle/>
          <a:p>
            <a:pPr algn="ctr"/>
            <a:r>
              <a:rPr lang="ru-RU" sz="2400" dirty="0" smtClean="0"/>
              <a:t>Перевод МКД со </a:t>
            </a:r>
            <a:r>
              <a:rPr lang="ru-RU" sz="2400" dirty="0" err="1" smtClean="0"/>
              <a:t>спецсчета</a:t>
            </a:r>
            <a:r>
              <a:rPr lang="ru-RU" sz="2400" dirty="0" smtClean="0"/>
              <a:t> но общий счет</a:t>
            </a:r>
            <a:endParaRPr lang="ru-RU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35524" y="4365104"/>
            <a:ext cx="8324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>
                <a:latin typeface="Times New Roman" panose="02020603050405020304" pitchFamily="18" charset="0"/>
              </a:rPr>
              <a:t>Статья 172 часть 4</a:t>
            </a:r>
            <a:r>
              <a:rPr lang="ru-RU" sz="2000" dirty="0">
                <a:latin typeface="Times New Roman" panose="02020603050405020304" pitchFamily="18" charset="0"/>
              </a:rPr>
              <a:t>. Орган государственного жилищного надзора ведет реестр уведомлений, указанных в части 1 настоящей статьи, реестр специальных счетов, информирует орган местного самоуправления и регионального оператора о многоквартирных домах, собственники помещений в которых не выбрали способ формирования фондов капитального ремонта и (или) </a:t>
            </a:r>
            <a:r>
              <a:rPr lang="ru-RU" sz="2000" b="1" dirty="0">
                <a:latin typeface="Times New Roman" panose="02020603050405020304" pitchFamily="18" charset="0"/>
              </a:rPr>
              <a:t>не реализовали его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  <a:endParaRPr lang="ru-RU" sz="1600" b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335" y="1320890"/>
            <a:ext cx="85780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>
                <a:latin typeface="Times New Roman" panose="02020603050405020304" pitchFamily="18" charset="0"/>
              </a:rPr>
              <a:t>Статья 189 часть 7</a:t>
            </a:r>
            <a:r>
              <a:rPr lang="ru-RU" sz="2000" dirty="0">
                <a:latin typeface="Times New Roman" panose="02020603050405020304" pitchFamily="18" charset="0"/>
              </a:rPr>
              <a:t>. В случае, если капитальный ремонт </a:t>
            </a:r>
            <a:r>
              <a:rPr lang="ru-RU" sz="2000" dirty="0" smtClean="0">
                <a:latin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</a:rPr>
              <a:t>проведен в срок, предусмотренный региональной программой </a:t>
            </a:r>
            <a:r>
              <a:rPr lang="ru-RU" sz="2000" dirty="0" smtClean="0">
                <a:latin typeface="Times New Roman" panose="02020603050405020304" pitchFamily="18" charset="0"/>
              </a:rPr>
              <a:t>орган </a:t>
            </a:r>
            <a:r>
              <a:rPr lang="ru-RU" sz="2000" dirty="0">
                <a:latin typeface="Times New Roman" panose="02020603050405020304" pitchFamily="18" charset="0"/>
              </a:rPr>
              <a:t>местного самоуправления в течение одного месяца со дня получения соответствующего уведомления принимает решение о формировании фонда капитального ремонта на счете регионального оператора и направляет такое решение владельцу специального счета. Владелец специального счета обязан перечислить средства, находящиеся на специальном счете, на счет регионального оператора в течение одного месяца с момента получения такого решения органа местного самоуправления. </a:t>
            </a:r>
            <a:endParaRPr lang="ru-RU" sz="1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2" y="620688"/>
            <a:ext cx="8382000" cy="1069975"/>
          </a:xfrm>
        </p:spPr>
        <p:txBody>
          <a:bodyPr/>
          <a:lstStyle/>
          <a:p>
            <a:pPr algn="ctr"/>
            <a:r>
              <a:rPr lang="ru-RU" sz="2400" dirty="0"/>
              <a:t>Внесение в региональную программу капитального ремонта при ее актуализации </a:t>
            </a:r>
            <a:r>
              <a:rPr lang="ru-RU" sz="2400" dirty="0" smtClean="0"/>
              <a:t>изменений </a:t>
            </a:r>
            <a:br>
              <a:rPr lang="ru-RU" sz="2400" dirty="0" smtClean="0"/>
            </a:br>
            <a:r>
              <a:rPr lang="ru-RU" sz="2400" b="1" dirty="0" smtClean="0"/>
              <a:t>без </a:t>
            </a:r>
            <a:r>
              <a:rPr lang="ru-RU" sz="2400" b="1" dirty="0"/>
              <a:t>решения </a:t>
            </a:r>
            <a:r>
              <a:rPr lang="ru-RU" sz="2400" b="1" dirty="0" smtClean="0"/>
              <a:t>ОСС (продолжение)</a:t>
            </a:r>
            <a:endParaRPr lang="ru-RU" sz="2400" b="1" dirty="0"/>
          </a:p>
        </p:txBody>
      </p:sp>
      <p:sp>
        <p:nvSpPr>
          <p:cNvPr id="8195" name="Содержимое 5"/>
          <p:cNvSpPr>
            <a:spLocks noGrp="1"/>
          </p:cNvSpPr>
          <p:nvPr>
            <p:ph sz="quarter" idx="2"/>
          </p:nvPr>
        </p:nvSpPr>
        <p:spPr>
          <a:xfrm>
            <a:off x="500062" y="1690663"/>
            <a:ext cx="8464425" cy="4143375"/>
          </a:xfrm>
        </p:spPr>
        <p:txBody>
          <a:bodyPr/>
          <a:lstStyle/>
          <a:p>
            <a:pPr marL="109537" indent="0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smtClean="0"/>
              <a:t>воспрепятствование оказанию </a:t>
            </a:r>
            <a:r>
              <a:rPr lang="ru-RU" dirty="0"/>
              <a:t>услуг и (или) выполнению работ собственниками помещений в многоквартирном доме, и (или) лицом, осуществляющим управление многоквартирным домом, и (или) лицом, выполняющим работы по содержанию и ремонту общего имущества в многоквартирном доме, выразившимся в </a:t>
            </a:r>
            <a:r>
              <a:rPr lang="ru-RU" dirty="0" err="1"/>
              <a:t>недопуске</a:t>
            </a:r>
            <a:r>
              <a:rPr lang="ru-RU" dirty="0"/>
              <a:t> подрядной организации в помещения в многоквартирном доме и (или) к строительным конструкциям многоквартирного дома, инженерным сетям, санитарно-техническому, электрическому, механическому и иному оборудованию многоквартирного </a:t>
            </a:r>
            <a:r>
              <a:rPr lang="ru-RU" dirty="0" smtClean="0"/>
              <a:t>дома (ФЗ от </a:t>
            </a:r>
            <a:r>
              <a:rPr lang="ru-RU" dirty="0"/>
              <a:t>29.07.2017 N 257-ФЗ)</a:t>
            </a:r>
          </a:p>
          <a:p>
            <a:pPr marL="109537" indent="0">
              <a:buNone/>
            </a:pPr>
            <a:r>
              <a:rPr lang="ru-RU" dirty="0"/>
              <a:t>5) внесение в региональную программу капитального ремонта изменений обусловлено изменением сроков проведения работ по ремонту внутридомовых инженерных систем газоснабжения</a:t>
            </a:r>
            <a:r>
              <a:rPr lang="ru-RU" dirty="0" smtClean="0"/>
              <a:t>, </a:t>
            </a:r>
            <a:r>
              <a:rPr lang="ru-RU" b="1" dirty="0" smtClean="0"/>
              <a:t>ремонту, замене, модернизации лифтов</a:t>
            </a:r>
            <a:r>
              <a:rPr lang="ru-RU" dirty="0" smtClean="0"/>
              <a:t>, </a:t>
            </a:r>
            <a:r>
              <a:rPr lang="ru-RU" dirty="0"/>
              <a:t>ремонту лифтовых шахт, </a:t>
            </a:r>
            <a:r>
              <a:rPr lang="ru-RU" dirty="0" smtClean="0"/>
              <a:t>машинных </a:t>
            </a:r>
            <a:r>
              <a:rPr lang="ru-RU" dirty="0"/>
              <a:t>и блочных помещений.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014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2" y="620688"/>
            <a:ext cx="8382000" cy="1069975"/>
          </a:xfrm>
        </p:spPr>
        <p:txBody>
          <a:bodyPr/>
          <a:lstStyle/>
          <a:p>
            <a:pPr algn="ctr"/>
            <a:r>
              <a:rPr lang="ru-RU" sz="2400" dirty="0"/>
              <a:t>Внесение в региональную программу капитального ремонта при ее актуализации </a:t>
            </a:r>
            <a:r>
              <a:rPr lang="ru-RU" sz="2400" dirty="0" smtClean="0"/>
              <a:t>изменений </a:t>
            </a:r>
            <a:br>
              <a:rPr lang="ru-RU" sz="2400" dirty="0" smtClean="0"/>
            </a:br>
            <a:r>
              <a:rPr lang="ru-RU" sz="2400" b="1" dirty="0" smtClean="0"/>
              <a:t>в части сроков работ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579" y="2060848"/>
            <a:ext cx="85585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>
                <a:latin typeface="Times New Roman" panose="02020603050405020304" pitchFamily="18" charset="0"/>
              </a:rPr>
              <a:t>Статья 170 часть 4.1</a:t>
            </a:r>
            <a:r>
              <a:rPr lang="ru-RU" sz="2000" dirty="0">
                <a:latin typeface="Times New Roman" panose="02020603050405020304" pitchFamily="18" charset="0"/>
              </a:rPr>
              <a:t>. В случае, если собственниками помещений в многоквартирном доме принято решение об определении размера ежемесячного взноса на капитальный ремонт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 размере минимального размера взноса </a:t>
            </a:r>
            <a:r>
              <a:rPr lang="ru-RU" sz="2000" dirty="0">
                <a:latin typeface="Times New Roman" panose="02020603050405020304" pitchFamily="18" charset="0"/>
              </a:rPr>
              <a:t>на капитальный ремонт, установленного нормативным правовым актом субъекта Российской Федерации, перечень услуг и (или) работ по капитальному ремонту общего имущества в многоквартирном доме 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сроки проведения капитального ремонта общего имущества в таком доме определяются в соответствии с региональной программой капитального ремонта</a:t>
            </a:r>
            <a:r>
              <a:rPr lang="ru-RU" sz="2000" dirty="0">
                <a:latin typeface="Times New Roman" panose="02020603050405020304" pitchFamily="18" charset="0"/>
              </a:rPr>
              <a:t>. Собственники помещений в многоквартирном доме вправе принять решение о проведении капитального ремонта общего имущества в многоквартирном доме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в более ранние сроки</a:t>
            </a:r>
            <a:r>
              <a:rPr lang="ru-RU" sz="2000" dirty="0">
                <a:latin typeface="Times New Roman" panose="02020603050405020304" pitchFamily="18" charset="0"/>
              </a:rPr>
              <a:t>, чем это установлено региональной программой капитального ремонта,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при условии, что на дату принятия данного решения средств на специальном счете достаточно для финансирования капитального ремонта или выбраны иные способы его финансирования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  <a:endParaRPr lang="ru-RU" sz="1600" b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03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1067</TotalTime>
  <Words>1024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Georgia</vt:lpstr>
      <vt:lpstr>Times New Roman</vt:lpstr>
      <vt:lpstr>Trebuchet MS</vt:lpstr>
      <vt:lpstr>Verdana</vt:lpstr>
      <vt:lpstr>Wingdings 2</vt:lpstr>
      <vt:lpstr>Городская</vt:lpstr>
      <vt:lpstr>  ОРГАНИЗАЦИЯ ПРОВЕДЕНИЯ КАПИТАЛЬНОГО РЕМОНТА ОБЩЕГО ИМУЩЕСТВА В МНОГОКВАРТИРНЫХ ДОМАХ  </vt:lpstr>
      <vt:lpstr>Жилищный кодекс РФ (раздел IX) ОРГАНИЗАЦИЯ ПРОВЕДЕНИЯ КАПИТАЛЬНОГО РЕМОНТА ОБЩЕГО ИМУЩЕСТВА В МНОГОКВАРТИРНЫХ ДОМАХ </vt:lpstr>
      <vt:lpstr> Закон Удмуртской Республики от 22.10.2013 г. № 64-РЗ «Об организации проведения капитального ремонта общего имущества в многоквартирных домах в Удмуртской Республике»  с изменениями от 8 июля 2019 года </vt:lpstr>
      <vt:lpstr>Статья 168. Региональная программа капитального ремонта общего имущества в многоквартирных домах  </vt:lpstr>
      <vt:lpstr>Очередность проведения работ</vt:lpstr>
      <vt:lpstr>Внесение в региональную программу капитального ремонта при ее актуализации изменений, предусматривающих перенос установленного срока капитального ремонта общего имущества в многоквартирном доме на более поздний период,  без решения ОСС</vt:lpstr>
      <vt:lpstr>Перевод МКД со спецсчета но общий счет</vt:lpstr>
      <vt:lpstr>Внесение в региональную программу капитального ремонта при ее актуализации изменений  без решения ОСС (продолжение)</vt:lpstr>
      <vt:lpstr>Внесение в региональную программу капитального ремонта при ее актуализации изменений  в части сроков работ</vt:lpstr>
      <vt:lpstr>Формирование Фонда капитального ремонта  </vt:lpstr>
      <vt:lpstr>Жилищный кодекс РФ,  Закон УР от 22.10.2013 года № 64-РЗ  «Об организации проведения капитального ремонта общего имущества в многоквартирных домах в Удмуртской Республике»</vt:lpstr>
      <vt:lpstr>Статья 182. Обязанности регионального оператора по организации проведения капитального ремонта общего имущества в многоквартирных домах </vt:lpstr>
      <vt:lpstr>ФУНКЦИИ РЕГИОНАЛЬНОГО ОПЕРАТОРА</vt:lpstr>
      <vt:lpstr>  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Минимальный размер взноса на капитальный ремонт общего имущества в многоквартирных домах в Удмуртской Республике</dc:title>
  <dc:creator>123</dc:creator>
  <cp:lastModifiedBy>HP</cp:lastModifiedBy>
  <cp:revision>137</cp:revision>
  <cp:lastPrinted>2019-07-15T04:48:04Z</cp:lastPrinted>
  <dcterms:modified xsi:type="dcterms:W3CDTF">2019-07-15T06:03:55Z</dcterms:modified>
</cp:coreProperties>
</file>